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57" r:id="rId5"/>
    <p:sldId id="260" r:id="rId6"/>
    <p:sldId id="261" r:id="rId7"/>
    <p:sldId id="258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B2A616-3B2A-4BC2-B7E6-006482A0654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AC62EC7-42D1-4317-A694-4B8288FD0A96}">
      <dgm:prSet/>
      <dgm:spPr/>
      <dgm:t>
        <a:bodyPr/>
        <a:lstStyle/>
        <a:p>
          <a:r>
            <a:rPr lang="en-US"/>
            <a:t>Chi Square test</a:t>
          </a:r>
        </a:p>
      </dgm:t>
    </dgm:pt>
    <dgm:pt modelId="{DE90B5FC-B638-4279-AEB3-58437E5E3533}" type="parTrans" cxnId="{099C1B85-F00D-4982-9ED4-49C1C1DE8F97}">
      <dgm:prSet/>
      <dgm:spPr/>
      <dgm:t>
        <a:bodyPr/>
        <a:lstStyle/>
        <a:p>
          <a:endParaRPr lang="en-US"/>
        </a:p>
      </dgm:t>
    </dgm:pt>
    <dgm:pt modelId="{C1DD5C27-0A42-44B1-846C-A9E76555085D}" type="sibTrans" cxnId="{099C1B85-F00D-4982-9ED4-49C1C1DE8F97}">
      <dgm:prSet/>
      <dgm:spPr/>
      <dgm:t>
        <a:bodyPr/>
        <a:lstStyle/>
        <a:p>
          <a:endParaRPr lang="en-US"/>
        </a:p>
      </dgm:t>
    </dgm:pt>
    <dgm:pt modelId="{503EF424-5B62-48B9-AD23-702BC3B55EA2}">
      <dgm:prSet/>
      <dgm:spPr/>
      <dgm:t>
        <a:bodyPr/>
        <a:lstStyle/>
        <a:p>
          <a:r>
            <a:rPr lang="en-US"/>
            <a:t>Infer whether a variable has its mean estimate different from the overall mean</a:t>
          </a:r>
        </a:p>
      </dgm:t>
    </dgm:pt>
    <dgm:pt modelId="{D2897E36-9D1D-4A6E-8142-97276F11830B}" type="parTrans" cxnId="{76BDA761-5183-465B-BABB-0D3615BAB33D}">
      <dgm:prSet/>
      <dgm:spPr/>
      <dgm:t>
        <a:bodyPr/>
        <a:lstStyle/>
        <a:p>
          <a:endParaRPr lang="en-US"/>
        </a:p>
      </dgm:t>
    </dgm:pt>
    <dgm:pt modelId="{99C55DB8-399B-44BE-818D-9BB8AB65441B}" type="sibTrans" cxnId="{76BDA761-5183-465B-BABB-0D3615BAB33D}">
      <dgm:prSet/>
      <dgm:spPr/>
      <dgm:t>
        <a:bodyPr/>
        <a:lstStyle/>
        <a:p>
          <a:endParaRPr lang="en-US"/>
        </a:p>
      </dgm:t>
    </dgm:pt>
    <dgm:pt modelId="{FAE319E4-B0DC-4A16-BA32-D6F73BB3BB75}">
      <dgm:prSet/>
      <dgm:spPr/>
      <dgm:t>
        <a:bodyPr/>
        <a:lstStyle/>
        <a:p>
          <a:r>
            <a:rPr lang="en-US"/>
            <a:t>Bootstrap</a:t>
          </a:r>
        </a:p>
      </dgm:t>
    </dgm:pt>
    <dgm:pt modelId="{40077288-30C4-496C-BEB9-E6794E2A7BD4}" type="parTrans" cxnId="{B0F6BEE7-56A4-49AD-B917-A114A8F109C6}">
      <dgm:prSet/>
      <dgm:spPr/>
      <dgm:t>
        <a:bodyPr/>
        <a:lstStyle/>
        <a:p>
          <a:endParaRPr lang="en-US"/>
        </a:p>
      </dgm:t>
    </dgm:pt>
    <dgm:pt modelId="{F01879B5-6DE1-46CF-98B0-4E208A7DD56B}" type="sibTrans" cxnId="{B0F6BEE7-56A4-49AD-B917-A114A8F109C6}">
      <dgm:prSet/>
      <dgm:spPr/>
      <dgm:t>
        <a:bodyPr/>
        <a:lstStyle/>
        <a:p>
          <a:endParaRPr lang="en-US"/>
        </a:p>
      </dgm:t>
    </dgm:pt>
    <dgm:pt modelId="{02178944-096E-4E4A-A5CC-F740D11A44D9}">
      <dgm:prSet/>
      <dgm:spPr/>
      <dgm:t>
        <a:bodyPr/>
        <a:lstStyle/>
        <a:p>
          <a:r>
            <a:rPr lang="en-US"/>
            <a:t>Simulate the data and graphically represent</a:t>
          </a:r>
        </a:p>
      </dgm:t>
    </dgm:pt>
    <dgm:pt modelId="{38F24315-1E73-4DC1-8D2A-0E0CED15302A}" type="parTrans" cxnId="{5B182B3A-6261-44F2-B65C-58276CF0C55B}">
      <dgm:prSet/>
      <dgm:spPr/>
      <dgm:t>
        <a:bodyPr/>
        <a:lstStyle/>
        <a:p>
          <a:endParaRPr lang="en-US"/>
        </a:p>
      </dgm:t>
    </dgm:pt>
    <dgm:pt modelId="{EF120A6F-74F8-44F1-818E-C5628B832A37}" type="sibTrans" cxnId="{5B182B3A-6261-44F2-B65C-58276CF0C55B}">
      <dgm:prSet/>
      <dgm:spPr/>
      <dgm:t>
        <a:bodyPr/>
        <a:lstStyle/>
        <a:p>
          <a:endParaRPr lang="en-US"/>
        </a:p>
      </dgm:t>
    </dgm:pt>
    <dgm:pt modelId="{7BC1D919-08BD-4223-82E3-863614AE5618}" type="pres">
      <dgm:prSet presAssocID="{23B2A616-3B2A-4BC2-B7E6-006482A06541}" presName="linear" presStyleCnt="0">
        <dgm:presLayoutVars>
          <dgm:animLvl val="lvl"/>
          <dgm:resizeHandles val="exact"/>
        </dgm:presLayoutVars>
      </dgm:prSet>
      <dgm:spPr/>
    </dgm:pt>
    <dgm:pt modelId="{4C601C70-5587-4B20-8A3A-0841CFF0C368}" type="pres">
      <dgm:prSet presAssocID="{FAC62EC7-42D1-4317-A694-4B8288FD0A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737B887-EE13-4625-9812-4D37FE8CE8B0}" type="pres">
      <dgm:prSet presAssocID="{FAC62EC7-42D1-4317-A694-4B8288FD0A96}" presName="childText" presStyleLbl="revTx" presStyleIdx="0" presStyleCnt="2">
        <dgm:presLayoutVars>
          <dgm:bulletEnabled val="1"/>
        </dgm:presLayoutVars>
      </dgm:prSet>
      <dgm:spPr/>
    </dgm:pt>
    <dgm:pt modelId="{735FA222-707E-43C8-BE40-665AA2940FD1}" type="pres">
      <dgm:prSet presAssocID="{FAE319E4-B0DC-4A16-BA32-D6F73BB3BB7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EA0493B-7068-4188-8306-670F0C39C65B}" type="pres">
      <dgm:prSet presAssocID="{FAE319E4-B0DC-4A16-BA32-D6F73BB3BB7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BE25C32-6B7F-428D-96F0-6F91BC634F73}" type="presOf" srcId="{02178944-096E-4E4A-A5CC-F740D11A44D9}" destId="{8EA0493B-7068-4188-8306-670F0C39C65B}" srcOrd="0" destOrd="0" presId="urn:microsoft.com/office/officeart/2005/8/layout/vList2"/>
    <dgm:cxn modelId="{29B51939-0EB8-4B1F-916A-218C4FC219BC}" type="presOf" srcId="{FAC62EC7-42D1-4317-A694-4B8288FD0A96}" destId="{4C601C70-5587-4B20-8A3A-0841CFF0C368}" srcOrd="0" destOrd="0" presId="urn:microsoft.com/office/officeart/2005/8/layout/vList2"/>
    <dgm:cxn modelId="{5B182B3A-6261-44F2-B65C-58276CF0C55B}" srcId="{FAE319E4-B0DC-4A16-BA32-D6F73BB3BB75}" destId="{02178944-096E-4E4A-A5CC-F740D11A44D9}" srcOrd="0" destOrd="0" parTransId="{38F24315-1E73-4DC1-8D2A-0E0CED15302A}" sibTransId="{EF120A6F-74F8-44F1-818E-C5628B832A37}"/>
    <dgm:cxn modelId="{76BDA761-5183-465B-BABB-0D3615BAB33D}" srcId="{FAC62EC7-42D1-4317-A694-4B8288FD0A96}" destId="{503EF424-5B62-48B9-AD23-702BC3B55EA2}" srcOrd="0" destOrd="0" parTransId="{D2897E36-9D1D-4A6E-8142-97276F11830B}" sibTransId="{99C55DB8-399B-44BE-818D-9BB8AB65441B}"/>
    <dgm:cxn modelId="{A5A4D77B-6A36-4707-A617-E5A5A2CC871D}" type="presOf" srcId="{503EF424-5B62-48B9-AD23-702BC3B55EA2}" destId="{E737B887-EE13-4625-9812-4D37FE8CE8B0}" srcOrd="0" destOrd="0" presId="urn:microsoft.com/office/officeart/2005/8/layout/vList2"/>
    <dgm:cxn modelId="{099C1B85-F00D-4982-9ED4-49C1C1DE8F97}" srcId="{23B2A616-3B2A-4BC2-B7E6-006482A06541}" destId="{FAC62EC7-42D1-4317-A694-4B8288FD0A96}" srcOrd="0" destOrd="0" parTransId="{DE90B5FC-B638-4279-AEB3-58437E5E3533}" sibTransId="{C1DD5C27-0A42-44B1-846C-A9E76555085D}"/>
    <dgm:cxn modelId="{553428A5-C999-4DD7-BC92-B53756210B88}" type="presOf" srcId="{FAE319E4-B0DC-4A16-BA32-D6F73BB3BB75}" destId="{735FA222-707E-43C8-BE40-665AA2940FD1}" srcOrd="0" destOrd="0" presId="urn:microsoft.com/office/officeart/2005/8/layout/vList2"/>
    <dgm:cxn modelId="{718948DE-F492-4DFB-8FBD-DAC32A1E3A43}" type="presOf" srcId="{23B2A616-3B2A-4BC2-B7E6-006482A06541}" destId="{7BC1D919-08BD-4223-82E3-863614AE5618}" srcOrd="0" destOrd="0" presId="urn:microsoft.com/office/officeart/2005/8/layout/vList2"/>
    <dgm:cxn modelId="{B0F6BEE7-56A4-49AD-B917-A114A8F109C6}" srcId="{23B2A616-3B2A-4BC2-B7E6-006482A06541}" destId="{FAE319E4-B0DC-4A16-BA32-D6F73BB3BB75}" srcOrd="1" destOrd="0" parTransId="{40077288-30C4-496C-BEB9-E6794E2A7BD4}" sibTransId="{F01879B5-6DE1-46CF-98B0-4E208A7DD56B}"/>
    <dgm:cxn modelId="{3EAAE4B5-D516-48C0-840C-DBF0CD887701}" type="presParOf" srcId="{7BC1D919-08BD-4223-82E3-863614AE5618}" destId="{4C601C70-5587-4B20-8A3A-0841CFF0C368}" srcOrd="0" destOrd="0" presId="urn:microsoft.com/office/officeart/2005/8/layout/vList2"/>
    <dgm:cxn modelId="{A431685C-C920-4BF0-A108-72C993200290}" type="presParOf" srcId="{7BC1D919-08BD-4223-82E3-863614AE5618}" destId="{E737B887-EE13-4625-9812-4D37FE8CE8B0}" srcOrd="1" destOrd="0" presId="urn:microsoft.com/office/officeart/2005/8/layout/vList2"/>
    <dgm:cxn modelId="{9D89795A-AF1E-4D6F-8A57-289753DF57E4}" type="presParOf" srcId="{7BC1D919-08BD-4223-82E3-863614AE5618}" destId="{735FA222-707E-43C8-BE40-665AA2940FD1}" srcOrd="2" destOrd="0" presId="urn:microsoft.com/office/officeart/2005/8/layout/vList2"/>
    <dgm:cxn modelId="{44E95D74-E4A6-4A34-ADFE-2DBDDC5CA05C}" type="presParOf" srcId="{7BC1D919-08BD-4223-82E3-863614AE5618}" destId="{8EA0493B-7068-4188-8306-670F0C39C65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01C70-5587-4B20-8A3A-0841CFF0C368}">
      <dsp:nvSpPr>
        <dsp:cNvPr id="0" name=""/>
        <dsp:cNvSpPr/>
      </dsp:nvSpPr>
      <dsp:spPr>
        <a:xfrm>
          <a:off x="0" y="172763"/>
          <a:ext cx="6263640" cy="11512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Chi Square test</a:t>
          </a:r>
        </a:p>
      </dsp:txBody>
      <dsp:txXfrm>
        <a:off x="56201" y="228964"/>
        <a:ext cx="6151238" cy="1038877"/>
      </dsp:txXfrm>
    </dsp:sp>
    <dsp:sp modelId="{E737B887-EE13-4625-9812-4D37FE8CE8B0}">
      <dsp:nvSpPr>
        <dsp:cNvPr id="0" name=""/>
        <dsp:cNvSpPr/>
      </dsp:nvSpPr>
      <dsp:spPr>
        <a:xfrm>
          <a:off x="0" y="1324043"/>
          <a:ext cx="6263640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Infer whether a variable has its mean estimate different from the overall mean</a:t>
          </a:r>
        </a:p>
      </dsp:txBody>
      <dsp:txXfrm>
        <a:off x="0" y="1324043"/>
        <a:ext cx="6263640" cy="1689120"/>
      </dsp:txXfrm>
    </dsp:sp>
    <dsp:sp modelId="{735FA222-707E-43C8-BE40-665AA2940FD1}">
      <dsp:nvSpPr>
        <dsp:cNvPr id="0" name=""/>
        <dsp:cNvSpPr/>
      </dsp:nvSpPr>
      <dsp:spPr>
        <a:xfrm>
          <a:off x="0" y="3013164"/>
          <a:ext cx="6263640" cy="11512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Bootstrap</a:t>
          </a:r>
        </a:p>
      </dsp:txBody>
      <dsp:txXfrm>
        <a:off x="56201" y="3069365"/>
        <a:ext cx="6151238" cy="1038877"/>
      </dsp:txXfrm>
    </dsp:sp>
    <dsp:sp modelId="{8EA0493B-7068-4188-8306-670F0C39C65B}">
      <dsp:nvSpPr>
        <dsp:cNvPr id="0" name=""/>
        <dsp:cNvSpPr/>
      </dsp:nvSpPr>
      <dsp:spPr>
        <a:xfrm>
          <a:off x="0" y="4164443"/>
          <a:ext cx="6263640" cy="1167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/>
            <a:t>Simulate the data and graphically represent</a:t>
          </a:r>
        </a:p>
      </dsp:txBody>
      <dsp:txXfrm>
        <a:off x="0" y="4164443"/>
        <a:ext cx="6263640" cy="1167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01D0-9751-4D54-A6EB-8B5D5E0CC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AF152-77CF-40D8-BBC4-A8EEA4E33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742B2-DCA8-45FA-B4CE-F772A8D9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CBEC8-20EE-47F6-9877-96941C22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ECC20-325B-4B09-B77C-2065E556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6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CEC2-9B22-4ECC-A314-9D6A7D45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2DB8-D62E-4504-8D58-B2EEA8E6C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9039C-3341-4BA1-A893-94F452D1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F9C8F-7130-46D0-9E63-94705C0E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FF200-DC4B-44A9-894A-F3DCE672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0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9A740-C986-4E58-BC99-A41AA60B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81F59-BE5C-42FE-B165-5EC447C27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3477E-EC2F-4CE1-BE3C-004B5553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AE18C-2844-4FFD-931F-C5F7287C9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83FB-E6B1-4704-842A-F99F53AA4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FDFA-D891-445B-B992-A0E5E43C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51883-022D-4ABF-B10E-37172AD01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0652-0F9E-44F1-9028-5DC51137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E5D37-6234-48F3-B4E7-9DCFE9C7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8286A-E33E-4DB5-83D8-C1146FD2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7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3779-6D1D-4A0C-BC62-4478166A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98C33-C03C-4AF6-A366-BC5B7B652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5BB10-D809-47E3-9F49-D3488251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2B5F-220E-4BA0-8153-050A3475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7A1A-5ED5-4D96-B4FA-A0D75C2D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6450-8C74-4904-B38C-D0AE3F2A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3B377-1198-406C-8FC6-3D6569110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1521C-67EF-42FF-8995-5EF7BA1BE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C1B41-E786-4E03-8AEB-F62B2BFC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0696C-94BA-4872-8AB0-D723EC88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2D777-D8F8-4C52-82C8-79689D14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0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9D92-9C34-4493-81C3-6B8723201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D1911-05CA-4065-801A-97EDA19B8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0359C-9DCC-42B5-A874-8E655C8CC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F4147-4879-417A-A606-AF7339A26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84D50-96A6-424A-8369-E7C87B7E9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6AC73-D66E-4BCE-B049-EF864408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78AC4A-91DF-4ECD-9156-A5DDAC59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DB0F5-E8D5-4CF4-B819-2CC3E98D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0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B235-42D0-4C38-AE30-2AD816F4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B5F38-50EE-478A-BCDB-90567EAEA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349BB-FC5C-409C-8B2A-BEF65D92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DC399-EB2D-4F66-AD01-BB1B68ED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79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DEF1B-886A-4141-9C44-141F56AE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5834C-9720-4818-A15F-66191045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29473-ED23-4FC5-8219-71C374B2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4180-2E72-4711-91C4-2F6CCC5F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4A863-DDBC-4EC0-97C3-BE7B9CF1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31A7D-6FB8-4AE4-9BE8-71802B1AA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89083-70D7-4C1F-B39C-624B336B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02985-3228-4A10-B64D-D000B7F0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3DAAB-085A-41E4-B743-B96E2063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3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56FE-025E-4DF5-BAE4-5C79F34A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F0B0B-9BBB-445D-93D3-00C011218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11F41-040C-4406-AC03-64C97A1DC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8A987-4C80-4136-9BBC-77DC7041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B48ED-C765-4629-AD68-8400E483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BC9BB-F7FB-4C27-90BD-AEA447AE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0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A86E84-9573-4F81-AC85-38F28E4E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40334-FD73-4AFA-A819-61227A223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82CAD-66D2-42A5-B865-D1529A563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0682-8FDD-48D5-9999-7CA03B4A3845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876E1-4887-4C97-B04C-92CBF5202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5A3FD-F1F5-4609-B780-4B136BB8E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941A1-0C9F-48B8-BA82-A2913AA4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5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caravan-insurance-challeng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picture containing sitting, light, indoor, building&#10;&#10;Description automatically generated">
            <a:extLst>
              <a:ext uri="{FF2B5EF4-FFF2-40B4-BE49-F238E27FC236}">
                <a16:creationId xmlns:a16="http://schemas.microsoft.com/office/drawing/2014/main" id="{EB13C586-1504-409D-8F38-960D4EF09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4B480-7C83-4C8B-9612-CC216D9FE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Data Exploration on Caravan Insurance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79E11-33B2-479E-9584-073587D16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7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0D0F3-B4CB-4716-AA16-31323DA6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Understanding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57EF-E4E8-4277-9A6B-20C59728E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Confusion Matrix, Precision, Recall and Accuracy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ROC and AUC</a:t>
            </a:r>
          </a:p>
          <a:p>
            <a:r>
              <a:rPr lang="en-US" sz="2400" dirty="0">
                <a:solidFill>
                  <a:srgbClr val="000000"/>
                </a:solidFill>
              </a:rPr>
              <a:t>Lift charts and Cumulative Gain Chart</a:t>
            </a:r>
          </a:p>
        </p:txBody>
      </p:sp>
    </p:spTree>
    <p:extLst>
      <p:ext uri="{BB962C8B-B14F-4D97-AF65-F5344CB8AC3E}">
        <p14:creationId xmlns:p14="http://schemas.microsoft.com/office/powerpoint/2010/main" val="355384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5E25CB-F5D4-4041-AE4A-66A6991D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Performance Measure from Confusion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A5FC72-F323-4249-ABDD-FC74516226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67471"/>
              </p:ext>
            </p:extLst>
          </p:nvPr>
        </p:nvGraphicFramePr>
        <p:xfrm>
          <a:off x="417310" y="3429001"/>
          <a:ext cx="10702776" cy="166245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840980">
                  <a:extLst>
                    <a:ext uri="{9D8B030D-6E8A-4147-A177-3AD203B41FA5}">
                      <a16:colId xmlns:a16="http://schemas.microsoft.com/office/drawing/2014/main" val="3615809521"/>
                    </a:ext>
                  </a:extLst>
                </a:gridCol>
                <a:gridCol w="1921264">
                  <a:extLst>
                    <a:ext uri="{9D8B030D-6E8A-4147-A177-3AD203B41FA5}">
                      <a16:colId xmlns:a16="http://schemas.microsoft.com/office/drawing/2014/main" val="4161567564"/>
                    </a:ext>
                  </a:extLst>
                </a:gridCol>
                <a:gridCol w="2111098">
                  <a:extLst>
                    <a:ext uri="{9D8B030D-6E8A-4147-A177-3AD203B41FA5}">
                      <a16:colId xmlns:a16="http://schemas.microsoft.com/office/drawing/2014/main" val="1585374119"/>
                    </a:ext>
                  </a:extLst>
                </a:gridCol>
                <a:gridCol w="1376615">
                  <a:extLst>
                    <a:ext uri="{9D8B030D-6E8A-4147-A177-3AD203B41FA5}">
                      <a16:colId xmlns:a16="http://schemas.microsoft.com/office/drawing/2014/main" val="3810664038"/>
                    </a:ext>
                  </a:extLst>
                </a:gridCol>
                <a:gridCol w="2452819">
                  <a:extLst>
                    <a:ext uri="{9D8B030D-6E8A-4147-A177-3AD203B41FA5}">
                      <a16:colId xmlns:a16="http://schemas.microsoft.com/office/drawing/2014/main" val="161136770"/>
                    </a:ext>
                  </a:extLst>
                </a:gridCol>
              </a:tblGrid>
              <a:tr h="3308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Comparison on Test Data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Tree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GBM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572287"/>
                  </a:ext>
                </a:extLst>
              </a:tr>
              <a:tr h="381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528722"/>
                  </a:ext>
                </a:extLst>
              </a:tr>
              <a:tr h="4432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848153"/>
                  </a:ext>
                </a:extLst>
              </a:tr>
              <a:tr h="4723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0.013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02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76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E2B12-CCAB-47A2-ACB0-8F6FCB74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US" sz="4000" dirty="0"/>
              <a:t>ROC and AUC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39918-D9AE-41E9-9673-57132516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680" y="139643"/>
            <a:ext cx="2781008" cy="59538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Decision Tree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FE0F35E-EEAA-4862-8AF8-C2BDE7077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0" r="8212"/>
          <a:stretch/>
        </p:blipFill>
        <p:spPr bwMode="auto">
          <a:xfrm>
            <a:off x="4558210" y="3764651"/>
            <a:ext cx="3475850" cy="288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389479-7C06-4AE0-B21A-324471346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8436"/>
          <a:stretch/>
        </p:blipFill>
        <p:spPr bwMode="auto">
          <a:xfrm>
            <a:off x="8424296" y="516742"/>
            <a:ext cx="3413054" cy="281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04FAFB-2E72-4CF4-A902-12E436023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r="7630" b="-1"/>
          <a:stretch/>
        </p:blipFill>
        <p:spPr bwMode="auto">
          <a:xfrm>
            <a:off x="4558210" y="518650"/>
            <a:ext cx="3413054" cy="280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CB5F3-CA73-4870-9105-D692AE64FE6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8406" b="-1"/>
          <a:stretch/>
        </p:blipFill>
        <p:spPr bwMode="auto">
          <a:xfrm>
            <a:off x="8442960" y="3764651"/>
            <a:ext cx="3413055" cy="2888907"/>
          </a:xfrm>
          <a:prstGeom prst="rect">
            <a:avLst/>
          </a:prstGeom>
          <a:noFill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ACB279-A30A-459D-B327-5F7AD2607D05}"/>
              </a:ext>
            </a:extLst>
          </p:cNvPr>
          <p:cNvSpPr txBox="1">
            <a:spLocks/>
          </p:cNvSpPr>
          <p:nvPr/>
        </p:nvSpPr>
        <p:spPr>
          <a:xfrm>
            <a:off x="8441689" y="3429000"/>
            <a:ext cx="3102842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Logistic Regression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ED182B-DA00-459D-9251-7342483A1D31}"/>
              </a:ext>
            </a:extLst>
          </p:cNvPr>
          <p:cNvSpPr txBox="1">
            <a:spLocks/>
          </p:cNvSpPr>
          <p:nvPr/>
        </p:nvSpPr>
        <p:spPr>
          <a:xfrm>
            <a:off x="8424295" y="180543"/>
            <a:ext cx="3049506" cy="357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Random Forest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A158A5-D081-4CD3-936E-87A15668DA54}"/>
              </a:ext>
            </a:extLst>
          </p:cNvPr>
          <p:cNvSpPr txBox="1">
            <a:spLocks/>
          </p:cNvSpPr>
          <p:nvPr/>
        </p:nvSpPr>
        <p:spPr>
          <a:xfrm>
            <a:off x="4744714" y="3398006"/>
            <a:ext cx="3102842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GBM</a:t>
            </a:r>
          </a:p>
        </p:txBody>
      </p:sp>
    </p:spTree>
    <p:extLst>
      <p:ext uri="{BB962C8B-B14F-4D97-AF65-F5344CB8AC3E}">
        <p14:creationId xmlns:p14="http://schemas.microsoft.com/office/powerpoint/2010/main" val="74866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F013A-B43F-47CD-86E3-0669F4D5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77" y="204895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Lift Charts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C08DCD0-0276-4673-B044-94B7591AD0A8}"/>
              </a:ext>
            </a:extLst>
          </p:cNvPr>
          <p:cNvSpPr txBox="1">
            <a:spLocks/>
          </p:cNvSpPr>
          <p:nvPr/>
        </p:nvSpPr>
        <p:spPr>
          <a:xfrm>
            <a:off x="5171591" y="203698"/>
            <a:ext cx="2781008" cy="5953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Decision Tree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A8E3FE-AFB6-460A-9E9C-29DDA68715D8}"/>
              </a:ext>
            </a:extLst>
          </p:cNvPr>
          <p:cNvSpPr txBox="1">
            <a:spLocks/>
          </p:cNvSpPr>
          <p:nvPr/>
        </p:nvSpPr>
        <p:spPr>
          <a:xfrm>
            <a:off x="8975600" y="3493055"/>
            <a:ext cx="3102842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Logistic Regression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A1A26D7-DB9F-4BD9-AA83-316C616AEF32}"/>
              </a:ext>
            </a:extLst>
          </p:cNvPr>
          <p:cNvSpPr txBox="1">
            <a:spLocks/>
          </p:cNvSpPr>
          <p:nvPr/>
        </p:nvSpPr>
        <p:spPr>
          <a:xfrm>
            <a:off x="8958206" y="244598"/>
            <a:ext cx="3049506" cy="357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Random Forest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6D24B92-ABFC-4FF8-9A38-485C2BD76226}"/>
              </a:ext>
            </a:extLst>
          </p:cNvPr>
          <p:cNvSpPr txBox="1">
            <a:spLocks/>
          </p:cNvSpPr>
          <p:nvPr/>
        </p:nvSpPr>
        <p:spPr>
          <a:xfrm>
            <a:off x="5278625" y="3462061"/>
            <a:ext cx="3102842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GBM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741E2-9CDA-4E57-8FCD-AC8A5971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84" y="678116"/>
            <a:ext cx="3504634" cy="25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BEB54A-A913-41A4-9ABE-2ADF9AB2F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61" y="678116"/>
            <a:ext cx="3687394" cy="26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A5DDD51-BE0B-414E-ACA3-C5661803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68" y="3930402"/>
            <a:ext cx="36385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C4151F8-66A0-49D6-8FC7-E931DCAEE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467" y="3930402"/>
            <a:ext cx="36385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94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461D0-153A-4F29-875F-B2840CFE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92"/>
            <a:ext cx="4795157" cy="5413248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bg1"/>
                </a:solidFill>
              </a:rPr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FFF5E-5B81-4CDE-8DDE-0B9E3123F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50" y="621792"/>
            <a:ext cx="4832349" cy="541324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Addressing Imbalance of Data</a:t>
            </a:r>
          </a:p>
          <a:p>
            <a:r>
              <a:rPr lang="en-US" sz="2400" dirty="0"/>
              <a:t>Experiment with other models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09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04421B-0FB7-4146-8A3E-03FC315E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Needle in a Haystack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780DF-6A72-4AB8-AB9C-B0B3BF15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Purpose of this project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Seeking potential buyers of Caravan Insurance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Who and why they may be at least interested</a:t>
            </a:r>
          </a:p>
        </p:txBody>
      </p:sp>
    </p:spTree>
    <p:extLst>
      <p:ext uri="{BB962C8B-B14F-4D97-AF65-F5344CB8AC3E}">
        <p14:creationId xmlns:p14="http://schemas.microsoft.com/office/powerpoint/2010/main" val="338062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09F10-C85D-4F5E-B950-E990C4ADC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B931-4B00-45FA-92C7-BD8061D1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Source: </a:t>
            </a:r>
            <a:r>
              <a:rPr lang="en-US" sz="2400">
                <a:solidFill>
                  <a:srgbClr val="000000"/>
                </a:solidFill>
                <a:hlinkClick r:id="rId3"/>
              </a:rPr>
              <a:t>https://www.kaggle.com/uciml/caravan-insurance-challenge</a:t>
            </a:r>
            <a:endParaRPr lang="en-US" sz="2400">
              <a:solidFill>
                <a:srgbClr val="000000"/>
              </a:solidFill>
            </a:endParaRPr>
          </a:p>
          <a:p>
            <a:r>
              <a:rPr lang="en-US" sz="2400">
                <a:solidFill>
                  <a:srgbClr val="000000"/>
                </a:solidFill>
              </a:rPr>
              <a:t>Variables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85 Variable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Categorical Variables problem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0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AC27-19DA-4C73-92CC-3A834B49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E4C6-7460-4A1F-8F4B-B29AE8A76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988"/>
            <a:ext cx="10515600" cy="4351338"/>
          </a:xfrm>
        </p:spPr>
        <p:txBody>
          <a:bodyPr/>
          <a:lstStyle/>
          <a:p>
            <a:endParaRPr lang="en-US" b="0" dirty="0">
              <a:effectLst/>
            </a:endParaRPr>
          </a:p>
          <a:p>
            <a:pPr lvl="1" fontAlgn="base"/>
            <a:r>
              <a:rPr lang="en-US" dirty="0"/>
              <a:t>Pair Plot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4E1CD2-719A-4054-91F3-74008BFA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13" y="2476213"/>
            <a:ext cx="4212266" cy="361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1B7198-B013-4D66-94B6-62214859F5ED}"/>
              </a:ext>
            </a:extLst>
          </p:cNvPr>
          <p:cNvSpPr txBox="1"/>
          <p:nvPr/>
        </p:nvSpPr>
        <p:spPr>
          <a:xfrm>
            <a:off x="6376252" y="1828874"/>
            <a:ext cx="5615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pair plot shows how 1 variable may or may not correlate with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When a variable paired with itself, the histogram is produced instead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The plot is showing groupings with observations with target variable = 0, in blue, or target variable = 1, in orange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3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48FF-D6D8-4B19-9EB2-3AAADF02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BCE3-3531-4527-8211-846164496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59E867-D635-4EFA-9268-51EDFBC68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2891"/>
            <a:ext cx="59436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9CB94-BF9E-492A-92E0-9CA5EBD3EF97}"/>
              </a:ext>
            </a:extLst>
          </p:cNvPr>
          <p:cNvSpPr txBox="1"/>
          <p:nvPr/>
        </p:nvSpPr>
        <p:spPr>
          <a:xfrm>
            <a:off x="6965140" y="2595915"/>
            <a:ext cx="4449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Exploring data with histograms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closer by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Trying to see if visually there’s a noticeable difference those who have Caravan Insurance to those who don’t</a:t>
            </a:r>
          </a:p>
        </p:txBody>
      </p:sp>
    </p:spTree>
    <p:extLst>
      <p:ext uri="{BB962C8B-B14F-4D97-AF65-F5344CB8AC3E}">
        <p14:creationId xmlns:p14="http://schemas.microsoft.com/office/powerpoint/2010/main" val="177030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83A0-040E-4B70-A0E3-909474D7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0882A-AA4E-4B48-BFD3-44C345847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AD4F83-9509-4F63-95B3-340E9794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29" y="2552636"/>
            <a:ext cx="59436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5787C-DDE3-4FB5-8B6B-6940C655B992}"/>
              </a:ext>
            </a:extLst>
          </p:cNvPr>
          <p:cNvSpPr txBox="1"/>
          <p:nvPr/>
        </p:nvSpPr>
        <p:spPr>
          <a:xfrm>
            <a:off x="7131093" y="2258384"/>
            <a:ext cx="4160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perspective to explore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at the mean proportion to see if there’s a difference by class within a given variable</a:t>
            </a:r>
          </a:p>
        </p:txBody>
      </p:sp>
    </p:spTree>
    <p:extLst>
      <p:ext uri="{BB962C8B-B14F-4D97-AF65-F5344CB8AC3E}">
        <p14:creationId xmlns:p14="http://schemas.microsoft.com/office/powerpoint/2010/main" val="293059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148C3-EF4A-46FF-A9C1-5F9458C6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Statistical Inference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CA08E4-1F3D-4B7B-BCC8-BD46E23AB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42856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582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475CD3-B14A-475F-AC4F-2B4D76C7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Analysis with 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3892-2909-4F65-89E9-BAC61483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Data for modeling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Reducing dimension from 85 variable to 23 variable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Based on the P-value on each variable in the Chi-Square test 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Classification Problem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Yes/No vs. Continuous</a:t>
            </a:r>
          </a:p>
        </p:txBody>
      </p:sp>
    </p:spTree>
    <p:extLst>
      <p:ext uri="{BB962C8B-B14F-4D97-AF65-F5344CB8AC3E}">
        <p14:creationId xmlns:p14="http://schemas.microsoft.com/office/powerpoint/2010/main" val="169504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70B61-97DA-46F5-B4E1-1F292280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 dirty="0"/>
              <a:t>Models for consideration</a:t>
            </a: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5DA6-D693-4BDE-87D6-829E9EA9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Decision Tree</a:t>
            </a:r>
          </a:p>
          <a:p>
            <a:pPr lvl="2"/>
            <a:r>
              <a:rPr lang="en-US" dirty="0"/>
              <a:t>Basic Model for Reference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Random Forest</a:t>
            </a:r>
          </a:p>
          <a:p>
            <a:pPr lvl="2"/>
            <a:r>
              <a:rPr lang="en-US" dirty="0"/>
              <a:t>Expansion of Decision Tree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Gradient Boost Machine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Logistic Regression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35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319</Words>
  <Application>Microsoft Office PowerPoint</Application>
  <PresentationFormat>Widescreen</PresentationFormat>
  <Paragraphs>86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Data Exploration on Caravan Insurance</vt:lpstr>
      <vt:lpstr>Needle in a Haystack</vt:lpstr>
      <vt:lpstr>Data</vt:lpstr>
      <vt:lpstr>EDA</vt:lpstr>
      <vt:lpstr>EDA</vt:lpstr>
      <vt:lpstr>EDA</vt:lpstr>
      <vt:lpstr>Statistical Inference</vt:lpstr>
      <vt:lpstr>Analysis with Machine Learning Models</vt:lpstr>
      <vt:lpstr>Models for consideration </vt:lpstr>
      <vt:lpstr>Understanding model performance</vt:lpstr>
      <vt:lpstr>Performance Measure from Confusion Matrix</vt:lpstr>
      <vt:lpstr>ROC and AUC</vt:lpstr>
      <vt:lpstr>Lift Charts</vt:lpstr>
      <vt:lpstr>Future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on Caravan Insurance</dc:title>
  <dc:creator>Lawrence Chiang</dc:creator>
  <cp:lastModifiedBy>Lawrence Chiang</cp:lastModifiedBy>
  <cp:revision>1</cp:revision>
  <dcterms:created xsi:type="dcterms:W3CDTF">2020-09-24T18:29:51Z</dcterms:created>
  <dcterms:modified xsi:type="dcterms:W3CDTF">2020-09-24T23:18:49Z</dcterms:modified>
</cp:coreProperties>
</file>